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722" r:id="rId1"/>
    <p:sldMasterId id="2147484734" r:id="rId2"/>
    <p:sldMasterId id="2147484746" r:id="rId3"/>
    <p:sldMasterId id="2147484846" r:id="rId4"/>
    <p:sldMasterId id="2147485606" r:id="rId5"/>
    <p:sldMasterId id="2147485624" r:id="rId6"/>
    <p:sldMasterId id="2147485636" r:id="rId7"/>
    <p:sldMasterId id="2147485852" r:id="rId8"/>
  </p:sldMasterIdLst>
  <p:notesMasterIdLst>
    <p:notesMasterId r:id="rId31"/>
  </p:notesMasterIdLst>
  <p:sldIdLst>
    <p:sldId id="502" r:id="rId9"/>
    <p:sldId id="474" r:id="rId10"/>
    <p:sldId id="504" r:id="rId11"/>
    <p:sldId id="563" r:id="rId12"/>
    <p:sldId id="564" r:id="rId13"/>
    <p:sldId id="608" r:id="rId14"/>
    <p:sldId id="603" r:id="rId15"/>
    <p:sldId id="588" r:id="rId16"/>
    <p:sldId id="607" r:id="rId17"/>
    <p:sldId id="619" r:id="rId18"/>
    <p:sldId id="618" r:id="rId19"/>
    <p:sldId id="616" r:id="rId20"/>
    <p:sldId id="617" r:id="rId21"/>
    <p:sldId id="621" r:id="rId22"/>
    <p:sldId id="606" r:id="rId23"/>
    <p:sldId id="599" r:id="rId24"/>
    <p:sldId id="597" r:id="rId25"/>
    <p:sldId id="596" r:id="rId26"/>
    <p:sldId id="613" r:id="rId27"/>
    <p:sldId id="614" r:id="rId28"/>
    <p:sldId id="615" r:id="rId29"/>
    <p:sldId id="584" r:id="rId30"/>
  </p:sldIdLst>
  <p:sldSz cx="9144000" cy="6858000" type="screen4x3"/>
  <p:notesSz cx="6796088" cy="992505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roid Sans Fallback" charset="0"/>
        <a:cs typeface="Droid Sans Fallback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roid Sans Fallback" charset="0"/>
        <a:cs typeface="Droid Sans Fallback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roid Sans Fallback" charset="0"/>
        <a:cs typeface="Droid Sans Fallback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roid Sans Fallback" charset="0"/>
        <a:cs typeface="Droid Sans Fallback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roid Sans Fallback" charset="0"/>
        <a:cs typeface="Droid Sans Fallback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Droid Sans Fallback" charset="0"/>
        <a:cs typeface="Droid Sans Fallback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Droid Sans Fallback" charset="0"/>
        <a:cs typeface="Droid Sans Fallback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Droid Sans Fallback" charset="0"/>
        <a:cs typeface="Droid Sans Fallback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Droid Sans Fallback" charset="0"/>
        <a:cs typeface="Droid Sans Fallback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ialen Irazoqui Apecechea" initials="MI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458" autoAdjust="0"/>
    <p:restoredTop sz="87485" autoAdjust="0"/>
  </p:normalViewPr>
  <p:slideViewPr>
    <p:cSldViewPr>
      <p:cViewPr>
        <p:scale>
          <a:sx n="75" d="100"/>
          <a:sy n="75" d="100"/>
        </p:scale>
        <p:origin x="-1618" y="-125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6-25T14:47:58.888" idx="1">
    <p:pos x="5401" y="541"/>
    <p:text>change when incuding radiational SA,SSA.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AutoShape 1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nl-NL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51275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EB459F0-17E8-4D75-BCEE-F8DE18724E16}" type="datetime1">
              <a:rPr lang="nl-NL" altLang="en-US"/>
              <a:pPr/>
              <a:t>28-6-2018</a:t>
            </a:fld>
            <a:endParaRPr lang="nl-NL" altLang="en-US"/>
          </a:p>
        </p:txBody>
      </p:sp>
      <p:sp>
        <p:nvSpPr>
          <p:cNvPr id="14438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7188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26575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nl-NL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1275" y="9426575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842F66F6-6EAB-4507-88BE-3D94F35404BE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3401075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>
                <a:cs typeface="Arial" charset="0"/>
              </a:rPr>
              <a:t>24 juni 2016</a:t>
            </a:r>
          </a:p>
        </p:txBody>
      </p:sp>
      <p:sp>
        <p:nvSpPr>
          <p:cNvPr id="14541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40D52F-144F-44A3-98AD-9DFD0CC1C812}" type="slidenum">
              <a:rPr lang="nl-NL" altLang="en-US">
                <a:cs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nl-NL" altLang="en-US">
              <a:cs typeface="Arial" charset="0"/>
            </a:endParaRPr>
          </a:p>
        </p:txBody>
      </p:sp>
      <p:sp>
        <p:nvSpPr>
          <p:cNvPr id="14541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hape 10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0938" cy="37211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</p:spPr>
      </p:sp>
      <p:sp>
        <p:nvSpPr>
          <p:cNvPr id="36867" name="Shape 109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D990C6-CFCC-4762-AAF0-EABF71302325}" type="slidenum">
              <a:rPr lang="en-US" altLang="en-US">
                <a:cs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>
              <a:cs typeface="Arial" charset="0"/>
            </a:endParaRPr>
          </a:p>
        </p:txBody>
      </p:sp>
      <p:sp>
        <p:nvSpPr>
          <p:cNvPr id="199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9684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EC7438-B4D9-4C0A-8431-459EEED9E8CA}" type="slidenum">
              <a:rPr lang="en-US" altLang="en-US">
                <a:cs typeface="DejaVu Sans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>
              <a:cs typeface="DejaVu Sans" pitchFamily="34" charset="0"/>
            </a:endParaRPr>
          </a:p>
        </p:txBody>
      </p:sp>
      <p:sp>
        <p:nvSpPr>
          <p:cNvPr id="200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0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0FB8E9-BA18-444D-9C73-581952B572AF}" type="slidenum">
              <a:rPr lang="en-US" altLang="en-US">
                <a:cs typeface="DejaVu Sans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cs typeface="DejaVu Sans" pitchFamily="34" charset="0"/>
            </a:endParaRPr>
          </a:p>
        </p:txBody>
      </p:sp>
      <p:sp>
        <p:nvSpPr>
          <p:cNvPr id="201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76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1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8E455-DDC0-4479-8C0D-FD0F65E8E9B2}" type="slidenum">
              <a:rPr lang="en-US" altLang="en-US">
                <a:cs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cs typeface="Arial" charset="0"/>
            </a:endParaRPr>
          </a:p>
        </p:txBody>
      </p:sp>
      <p:sp>
        <p:nvSpPr>
          <p:cNvPr id="169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998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46436" name="Date Placeholder 3"/>
          <p:cNvSpPr>
            <a:spLocks noGrp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D3015F-D0E8-4987-B2F1-BE938E1449DF}" type="datetime1">
              <a:rPr lang="nl-NL" altLang="en-US"/>
              <a:pPr eaLnBrk="1" hangingPunct="1">
                <a:spcBef>
                  <a:spcPct val="0"/>
                </a:spcBef>
              </a:pPr>
              <a:t>28-6-2018</a:t>
            </a:fld>
            <a:endParaRPr lang="nl-NL" altLang="en-US"/>
          </a:p>
        </p:txBody>
      </p:sp>
      <p:sp>
        <p:nvSpPr>
          <p:cNvPr id="146437" name="Slide Number Placeholder 4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C591FE-6B65-4FAC-9F25-36ACCBA4ADA5}" type="slidenum">
              <a:rPr lang="nl-NL" altLang="en-US"/>
              <a:pPr eaLnBrk="1" hangingPunct="1">
                <a:spcBef>
                  <a:spcPct val="0"/>
                </a:spcBef>
              </a:pPr>
              <a:t>2</a:t>
            </a:fld>
            <a:endParaRPr lang="nl-NL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889000" y="4714875"/>
            <a:ext cx="4860925" cy="4530725"/>
          </a:xfrm>
        </p:spPr>
        <p:txBody>
          <a:bodyPr lIns="90000" tIns="46800" rIns="90000" bIns="46800"/>
          <a:lstStyle/>
          <a:p>
            <a:pPr>
              <a:defRPr/>
            </a:pPr>
            <a:endParaRPr lang="en-US" spc="-1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>
                <a:cs typeface="Arial" charset="0"/>
              </a:rPr>
              <a:t>24 juni 2016</a:t>
            </a:r>
          </a:p>
        </p:txBody>
      </p:sp>
      <p:sp>
        <p:nvSpPr>
          <p:cNvPr id="15053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2AF6F5-B39D-4086-96B4-CBC0529A5104}" type="slidenum">
              <a:rPr lang="nl-NL" altLang="en-US">
                <a:cs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nl-NL" altLang="en-US">
              <a:cs typeface="Arial" charset="0"/>
            </a:endParaRPr>
          </a:p>
        </p:txBody>
      </p:sp>
      <p:sp>
        <p:nvSpPr>
          <p:cNvPr id="15053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>
                <a:cs typeface="Arial" charset="0"/>
              </a:rPr>
              <a:t>24 juni 2016</a:t>
            </a:r>
          </a:p>
        </p:txBody>
      </p:sp>
      <p:sp>
        <p:nvSpPr>
          <p:cNvPr id="15155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ADC68F-845B-4966-A2F6-72A1DAC6565F}" type="slidenum">
              <a:rPr lang="nl-NL" altLang="en-US">
                <a:cs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nl-NL" altLang="en-US">
              <a:cs typeface="Arial" charset="0"/>
            </a:endParaRPr>
          </a:p>
        </p:txBody>
      </p:sp>
      <p:sp>
        <p:nvSpPr>
          <p:cNvPr id="15155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 smtClean="0"/>
              <a:t>24 juni 2016</a:t>
            </a:r>
          </a:p>
        </p:txBody>
      </p:sp>
      <p:sp>
        <p:nvSpPr>
          <p:cNvPr id="10342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991B89-DE2E-4CFA-A430-CAA7052F886E}" type="slidenum">
              <a:rPr lang="nl-NL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nl-NL" altLang="en-US" smtClean="0"/>
          </a:p>
        </p:txBody>
      </p:sp>
      <p:sp>
        <p:nvSpPr>
          <p:cNvPr id="10342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9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nl-NL" altLang="en-US">
                <a:solidFill>
                  <a:srgbClr val="FFFFFF"/>
                </a:solidFill>
                <a:latin typeface="Times New Roman" pitchFamily="18" charset="0"/>
              </a:rPr>
              <a:t>24 juni 2016</a:t>
            </a:r>
          </a:p>
        </p:txBody>
      </p:sp>
      <p:sp>
        <p:nvSpPr>
          <p:cNvPr id="15872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fld id="{6D43A3D9-C9C4-42D0-A0D4-4806C38DB539}" type="slidenum">
              <a:rPr lang="nl-NL" altLang="en-US">
                <a:solidFill>
                  <a:srgbClr val="FFFFFF"/>
                </a:solidFill>
                <a:latin typeface="Times New Roman" pitchFamily="18" charset="0"/>
              </a:rPr>
              <a:pPr eaLnBrk="1" hangingPunct="1"/>
              <a:t>8</a:t>
            </a:fld>
            <a:endParaRPr lang="nl-NL" alt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872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5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nl-NL" altLang="en-US">
                <a:solidFill>
                  <a:srgbClr val="FFFFFF"/>
                </a:solidFill>
                <a:latin typeface="Times New Roman" pitchFamily="18" charset="0"/>
              </a:rPr>
              <a:t>24 juni 2016</a:t>
            </a:r>
          </a:p>
        </p:txBody>
      </p:sp>
      <p:sp>
        <p:nvSpPr>
          <p:cNvPr id="15872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fld id="{6D43A3D9-C9C4-42D0-A0D4-4806C38DB539}" type="slidenum">
              <a:rPr lang="nl-NL" altLang="en-US">
                <a:solidFill>
                  <a:srgbClr val="FFFFFF"/>
                </a:solidFill>
                <a:latin typeface="Times New Roman" pitchFamily="18" charset="0"/>
              </a:rPr>
              <a:pPr eaLnBrk="1" hangingPunct="1"/>
              <a:t>15</a:t>
            </a:fld>
            <a:endParaRPr lang="nl-NL" alt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872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5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mention the complementary</a:t>
            </a:r>
            <a:r>
              <a:rPr lang="en-US" baseline="0" dirty="0"/>
              <a:t> nature of the various data sources, </a:t>
            </a:r>
            <a:r>
              <a:rPr lang="en-US" baseline="0" dirty="0" err="1"/>
              <a:t>eg</a:t>
            </a:r>
            <a:r>
              <a:rPr lang="en-US" baseline="0" dirty="0"/>
              <a:t> different depth range.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D91F3-231D-49C7-81F6-A39757F19221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85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F2682069-1B79-40C0-AA1E-988CE54AD358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442800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211938A5-514E-44A4-A569-0E464F4E2758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67351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713" y="233363"/>
            <a:ext cx="2047875" cy="5226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4400" cy="5226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CF1EB0BC-4B91-4D4F-8E3E-7FDE5EBC2960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45842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2057400" y="3076200"/>
            <a:ext cx="6618240" cy="886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674240" y="3682440"/>
            <a:ext cx="4015800" cy="189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3682440"/>
            <a:ext cx="4015800" cy="189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82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071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449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662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4027488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5688" y="2514600"/>
            <a:ext cx="4027487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342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900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854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34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5DA48FA7-9ED7-4E9E-A36B-B8CB61A61174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414431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3082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5660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54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173163"/>
            <a:ext cx="2055813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73163"/>
            <a:ext cx="6019800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295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defTabSz="414338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defTabSz="414338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defTabSz="414338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defTabSz="414338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defTabSz="414338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00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sp>
        <p:nvSpPr>
          <p:cNvPr id="12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 defTabSz="457200">
              <a:defRPr sz="1600"/>
            </a:lvl1pPr>
          </a:lstStyle>
          <a:p>
            <a:fld id="{1B15EBA8-B92A-430D-8163-BE3743920EF6}" type="datetime4">
              <a:rPr lang="nl-NL" altLang="en-US"/>
              <a:pPr/>
              <a:t>28 juni 2018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044984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398F76D-0623-489A-A0E0-3D3617DDD8EB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16451A7-C4A6-4364-9B3C-E8A8BBC366A0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972716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AB7577B-2343-448F-8916-2FC954EF94B4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9DF629-D387-4384-A665-46177E104BDB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4270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597E5D1-32CA-478D-9364-E7BCF114486E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E389104-4F80-408B-B881-FC4DBDF6A0D3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898010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A617AF0-98FA-48B5-9E7B-1D9615FD3474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8725DFF-F5D1-4250-A7A6-E3A2D9FF9FCB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241537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95FC76D-66EF-4D7D-8383-0BB19E1DD69B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2312BB7-DF29-49A7-BA99-C3E631CE5558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914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A31F3D1F-C581-46B3-9B0A-3AC60811C146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882873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718C120-A30B-4CC1-9690-1DABDF526BDC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7ED7D0-F1DB-4A0F-A6AF-1E6D7B4DF748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049304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BEA23E5-D953-47BF-9FB9-5171CC23C811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A530D3C-9922-4ED7-9608-7E95ACB1B06E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16060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554788E-256B-4DF6-A546-A13EA1FD11E7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CACDBA9-9CCC-473B-B441-9363C592A5AD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311703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CA0762B-2ECC-4590-8A67-253A46AF84BC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A12303D-F679-463F-A8E0-792E84528F09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332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B9436E8-DC98-4D0C-8F79-261AD0667B59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BA8E25A-14A6-433F-903B-3B12E0BE73F5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50040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defTabSz="414338"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defTabSz="414338"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defTabSz="414338"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defTabSz="414338"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defTabSz="414338"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00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sp>
        <p:nvSpPr>
          <p:cNvPr id="12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 defTabSz="457200">
              <a:defRPr sz="1600"/>
            </a:lvl1pPr>
          </a:lstStyle>
          <a:p>
            <a:fld id="{8F240D9F-89AE-403E-939B-17CEC1143593}" type="datetime4">
              <a:rPr lang="nl-NL" altLang="en-US"/>
              <a:pPr/>
              <a:t>28 juni 2018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60682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3152599-363A-4F14-9C33-6398D8BE94D5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3F71831-C254-4BF6-883E-3DAF3E26AD71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55994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BCD2F14-C228-4E39-8D7D-7B632BCE77BD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A761ABB-7B1B-4177-8EE8-85D3B00B6CD7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79359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B2CB022-C141-4FA1-9104-5FB8C6500E6D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191E4F5-21A1-485A-8136-C059F067DC97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770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372605A-F302-4F5B-86CA-5BB0CB42E06E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8ECE921-A793-4FE9-842C-638B2684EF22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00713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59212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525" y="1482725"/>
            <a:ext cx="38608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C8F628EC-5FCA-49F0-B0AC-B5C47E70004B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0286810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BD413E5-F20E-4F58-9822-A807077DA390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EA803D1-34A5-4352-8473-E14D070EDDA2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30520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9B616C3-5B89-4D90-B97C-6BCF75EF4E68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8B04A23-3EF5-4EB7-8334-F56A29A81212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157402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F2A340C-D386-4AB0-B2FD-FE854548DAB2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A302EC5-B35F-423C-BCA3-BB892BDB56D9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506294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A7BCF74-2332-4FA5-87FE-A947C10CD48E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6B70911-BD22-4EB2-8C62-C65AE0015165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817554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4AE40BC-E88A-4121-8399-32E70105CAC5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98D3F85-9800-435C-9137-B7BDBF632278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615936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BF9CF12-4BF5-4548-9B5F-81F3141E9E98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B18CED3-3B52-4C3F-9DD2-537AECF5DEB0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558312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1305741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24471069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2194720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141882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9E6BF29E-0A06-4EED-9609-C45BF0FD537F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94508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3465550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1761321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2435884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2741078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2823972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3384995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3976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3976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639948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76575"/>
            <a:ext cx="6616700" cy="884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defRPr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</p:spTree>
    <p:extLst>
      <p:ext uri="{BB962C8B-B14F-4D97-AF65-F5344CB8AC3E}">
        <p14:creationId xmlns:p14="http://schemas.microsoft.com/office/powerpoint/2010/main" val="1179004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711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2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1D0D6A62-1A42-474F-BC97-0075E86E1EDA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4534026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621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4149725"/>
            <a:ext cx="40259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4149725"/>
            <a:ext cx="4027487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233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783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342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968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390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7323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493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7675" y="3505200"/>
            <a:ext cx="2060575" cy="4619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3505200"/>
            <a:ext cx="6034087" cy="4619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621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CDB1663D-8A1C-4DD2-BD10-1230D2E634B5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38445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13A6A3F0-9098-429D-A622-649BB0A7963F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743305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74C34146-EC5A-4E8E-8280-54FD16D46240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6306105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79DFB0E1-8E9D-4476-90FA-CC5F32AB5200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9948054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59212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525" y="1482725"/>
            <a:ext cx="38608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9F7EA19D-2D97-4A54-8466-DDAB3C370A8C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7661350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EDC63769-353E-4FFF-98DD-78F4117B8EF5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802026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C4547A7D-8D05-4A7B-8E2C-073E6CBCD98A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3614118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711817C6-7580-4381-8C20-EE308A7DE8C7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59606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C30F0E19-A7D4-4B04-96C0-162FB36269B3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2568880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A5D0F56B-BAD4-4D4A-A443-C217CD3039F6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5196681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5075FAF2-A891-48AD-B500-115EE35A18B6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9855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713" y="233363"/>
            <a:ext cx="2047875" cy="5226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4400" cy="5226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>
                <a:cs typeface="Droid Sans Fallback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endParaRPr lang="nl-NL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>
                <a:cs typeface="Droid Sans Fallback" charset="0"/>
              </a:defRPr>
            </a:lvl1pPr>
          </a:lstStyle>
          <a:p>
            <a:fld id="{C0233371-1D09-4D5C-A723-6944F8E225E2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85824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45BF9E80-5351-4484-A465-0062E621E4BB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4124433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fld id="{4292634B-BB11-4E2C-AD5D-445BF5D9D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660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4483100" y="6613525"/>
            <a:ext cx="466725" cy="3190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200"/>
              </a:lnSpc>
              <a:defRPr/>
            </a:lvl1pPr>
          </a:lstStyle>
          <a:p>
            <a:fld id="{0CF068A5-1802-4095-80F0-633350149A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74269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F67F2-8679-413F-AB38-B835DD9B844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28/06/2018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BASE-platform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184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67544" y="64928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0061B8-FCCE-4C00-AE13-357D31A90FA1}" type="datetime1">
              <a:rPr lang="en-GB" smtClean="0">
                <a:solidFill>
                  <a:prstClr val="white"/>
                </a:solidFill>
              </a:rPr>
              <a:pPr/>
              <a:t>28/06/2018</a:t>
            </a:fld>
            <a:endParaRPr lang="ca-ES" dirty="0">
              <a:solidFill>
                <a:prstClr val="white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a-ES" dirty="0">
                <a:solidFill>
                  <a:prstClr val="white"/>
                </a:solidFill>
              </a:rPr>
              <a:t>BASE-</a:t>
            </a:r>
            <a:r>
              <a:rPr lang="ca-ES" dirty="0" err="1">
                <a:solidFill>
                  <a:prstClr val="white"/>
                </a:solidFill>
              </a:rPr>
              <a:t>platform</a:t>
            </a:r>
            <a:endParaRPr lang="ca-ES" dirty="0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B0CB91-58E0-4866-B50D-4C5CCAFCB8F1}" type="slidenum">
              <a:rPr lang="ca-ES" smtClean="0">
                <a:solidFill>
                  <a:prstClr val="white"/>
                </a:solidFill>
              </a:rPr>
              <a:pPr/>
              <a:t>‹#›</a:t>
            </a:fld>
            <a:r>
              <a:rPr lang="ca-ES" dirty="0">
                <a:solidFill>
                  <a:prstClr val="white"/>
                </a:solidFill>
              </a:rPr>
              <a:t> / 19</a:t>
            </a:r>
          </a:p>
        </p:txBody>
      </p:sp>
    </p:spTree>
    <p:extLst>
      <p:ext uri="{BB962C8B-B14F-4D97-AF65-F5344CB8AC3E}">
        <p14:creationId xmlns:p14="http://schemas.microsoft.com/office/powerpoint/2010/main" val="11777173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F31A6-7C22-485C-A36D-35C0F88438D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28/06/2018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BASE-platform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483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8820-89A6-4677-9BA5-0EBBC5F3F57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28/06/2018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BASE-platform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45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15D3-F18A-4D9C-8CEF-EF048B36ED8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28/06/2018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BASE-platform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76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950B-2094-495E-981C-65465830588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28/06/2018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BASE-platform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156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56D5-3AAA-4A0F-A26E-0157197FC7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28/06/2018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BASE-platform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671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0F7F4-90BE-4055-A502-322DA2AEBBE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28/06/2018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BASE-platform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2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endParaRPr lang="nl-NL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F963944A-8CF3-42D2-A4D8-F7C9991CA630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26179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4A1B-CA0C-4584-9E10-3049043F2C2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28/06/2018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BASE-platform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887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ABA0-5E1F-4E1D-9159-D91DF1BE191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28/06/2018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BASE-platform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407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08A2-1F0A-4F7C-BA58-82ECE49154D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28/06/2018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black">
                    <a:tint val="75000"/>
                  </a:prstClr>
                </a:solidFill>
              </a:rPr>
              <a:t>BASE-platform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a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8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2412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3122613" y="6613525"/>
            <a:ext cx="143510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900">
                <a:solidFill>
                  <a:srgbClr val="008BBF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nl-NL" altLang="en-US"/>
              <a:t>July 5  2016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685800" y="6613525"/>
            <a:ext cx="243840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900">
                <a:solidFill>
                  <a:srgbClr val="008BBF"/>
                </a:solidFill>
              </a:defRPr>
            </a:lvl1pPr>
          </a:lstStyle>
          <a:p>
            <a:endParaRPr lang="nl-NL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4483100" y="6613525"/>
            <a:ext cx="466725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900">
                <a:solidFill>
                  <a:srgbClr val="008BBF"/>
                </a:solidFill>
              </a:defRPr>
            </a:lvl1pPr>
          </a:lstStyle>
          <a:p>
            <a:fld id="{3E213C1C-DB50-4669-AAA7-E495BFEB6864}" type="slidenum">
              <a:rPr lang="nl-NL" altLang="en-US"/>
              <a:pPr/>
              <a:t>‹#›</a:t>
            </a:fld>
            <a:endParaRPr lang="nl-NL" alt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58" name="Rectangle 9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60" name="Line 11"/>
          <p:cNvSpPr>
            <a:spLocks noChangeShapeType="1"/>
          </p:cNvSpPr>
          <p:nvPr/>
        </p:nvSpPr>
        <p:spPr bwMode="auto">
          <a:xfrm>
            <a:off x="0" y="317500"/>
            <a:ext cx="9123363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1" name="Line 12"/>
          <p:cNvSpPr>
            <a:spLocks noChangeShapeType="1"/>
          </p:cNvSpPr>
          <p:nvPr/>
        </p:nvSpPr>
        <p:spPr bwMode="auto">
          <a:xfrm>
            <a:off x="0" y="635000"/>
            <a:ext cx="9123363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2" name="Line 13"/>
          <p:cNvSpPr>
            <a:spLocks noChangeShapeType="1"/>
          </p:cNvSpPr>
          <p:nvPr/>
        </p:nvSpPr>
        <p:spPr bwMode="auto">
          <a:xfrm>
            <a:off x="0" y="952500"/>
            <a:ext cx="9123363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46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pic>
        <p:nvPicPr>
          <p:cNvPr id="2064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5" name="Line 16"/>
          <p:cNvSpPr>
            <a:spLocks noChangeShapeType="1"/>
          </p:cNvSpPr>
          <p:nvPr/>
        </p:nvSpPr>
        <p:spPr bwMode="auto">
          <a:xfrm flipH="1">
            <a:off x="-1588" y="6467475"/>
            <a:ext cx="7035801" cy="1588"/>
          </a:xfrm>
          <a:prstGeom prst="line">
            <a:avLst/>
          </a:prstGeom>
          <a:noFill/>
          <a:ln w="9360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8" r:id="rId1"/>
    <p:sldLayoutId id="2147485759" r:id="rId2"/>
    <p:sldLayoutId id="2147485760" r:id="rId3"/>
    <p:sldLayoutId id="2147485761" r:id="rId4"/>
    <p:sldLayoutId id="2147485762" r:id="rId5"/>
    <p:sldLayoutId id="2147485763" r:id="rId6"/>
    <p:sldLayoutId id="2147485764" r:id="rId7"/>
    <p:sldLayoutId id="2147485765" r:id="rId8"/>
    <p:sldLayoutId id="2147485766" r:id="rId9"/>
    <p:sldLayoutId id="2147485767" r:id="rId10"/>
    <p:sldLayoutId id="2147485768" r:id="rId11"/>
    <p:sldLayoutId id="2147485769" r:id="rId12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166225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9"/>
          <a:stretch>
            <a:fillRect/>
          </a:stretch>
        </p:blipFill>
        <p:spPr bwMode="auto">
          <a:xfrm>
            <a:off x="0" y="5791200"/>
            <a:ext cx="91455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98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-1588" y="0"/>
            <a:ext cx="9145588" cy="325438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-1588" y="325438"/>
            <a:ext cx="9145588" cy="322262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-1588" y="647700"/>
            <a:ext cx="9145588" cy="325438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9" name="Line 6"/>
          <p:cNvSpPr>
            <a:spLocks noChangeShapeType="1"/>
          </p:cNvSpPr>
          <p:nvPr/>
        </p:nvSpPr>
        <p:spPr bwMode="auto">
          <a:xfrm>
            <a:off x="-1588" y="325438"/>
            <a:ext cx="9140826" cy="1587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-1588" y="647700"/>
            <a:ext cx="9140826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-1588" y="973138"/>
            <a:ext cx="9140826" cy="1587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082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66863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73163"/>
            <a:ext cx="8228013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08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8207375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6" r:id="rId1"/>
    <p:sldLayoutId id="2147485737" r:id="rId2"/>
    <p:sldLayoutId id="2147485738" r:id="rId3"/>
    <p:sldLayoutId id="2147485739" r:id="rId4"/>
    <p:sldLayoutId id="2147485740" r:id="rId5"/>
    <p:sldLayoutId id="2147485741" r:id="rId6"/>
    <p:sldLayoutId id="2147485742" r:id="rId7"/>
    <p:sldLayoutId id="2147485743" r:id="rId8"/>
    <p:sldLayoutId id="2147485744" r:id="rId9"/>
    <p:sldLayoutId id="2147485745" r:id="rId10"/>
    <p:sldLayoutId id="214748574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Klik om de opmaakprofielen van de modeltekst te bewerken</a:t>
            </a:r>
          </a:p>
          <a:p>
            <a:pPr lvl="1"/>
            <a:r>
              <a:rPr lang="en-GB" altLang="en-US" smtClean="0"/>
              <a:t>Tweede niveau</a:t>
            </a:r>
          </a:p>
          <a:p>
            <a:pPr lvl="2"/>
            <a:r>
              <a:rPr lang="en-GB" altLang="en-US" smtClean="0"/>
              <a:t>Derde niveau</a:t>
            </a:r>
          </a:p>
          <a:p>
            <a:pPr lvl="3"/>
            <a:r>
              <a:rPr lang="en-GB" altLang="en-US" smtClean="0"/>
              <a:t>Vierde niveau</a:t>
            </a:r>
          </a:p>
          <a:p>
            <a:pPr lvl="4"/>
            <a:r>
              <a:rPr lang="en-GB" altLang="en-US" smtClean="0"/>
              <a:t>Vijfde niveau</a:t>
            </a:r>
          </a:p>
          <a:p>
            <a:pPr lvl="0"/>
            <a:endParaRPr lang="nl-NL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8BBF"/>
                </a:solidFill>
              </a:defRPr>
            </a:lvl1pPr>
          </a:lstStyle>
          <a:p>
            <a:fld id="{E1B6A3B9-9371-4555-B278-432A8A323FC9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900">
                <a:solidFill>
                  <a:srgbClr val="008BBF"/>
                </a:solidFill>
              </a:defRPr>
            </a:lvl1pPr>
          </a:lstStyle>
          <a:p>
            <a:endParaRPr lang="nl-NL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8BBF"/>
                </a:solidFill>
              </a:defRPr>
            </a:lvl1pPr>
          </a:lstStyle>
          <a:p>
            <a:fld id="{980CFBC4-426D-4CE0-8FFE-3DF50B568C46}" type="slidenum">
              <a:rPr lang="nl-NL" altLang="en-US"/>
              <a:pPr/>
              <a:t>‹#›</a:t>
            </a:fld>
            <a:endParaRPr lang="nl-NL" altLang="en-US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103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4" name="Picture 9" descr="D111-00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8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9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defTabSz="414338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defTabSz="414338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defTabSz="414338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defTabSz="414338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defTabSz="414338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00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4108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10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om het opmaakprofiel te bewerken</a:t>
            </a:r>
          </a:p>
        </p:txBody>
      </p:sp>
      <p:pic>
        <p:nvPicPr>
          <p:cNvPr id="4112" name="Picture 18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0" r:id="rId1"/>
    <p:sldLayoutId id="2147485771" r:id="rId2"/>
    <p:sldLayoutId id="2147485772" r:id="rId3"/>
    <p:sldLayoutId id="2147485773" r:id="rId4"/>
    <p:sldLayoutId id="2147485774" r:id="rId5"/>
    <p:sldLayoutId id="2147485775" r:id="rId6"/>
    <p:sldLayoutId id="2147485776" r:id="rId7"/>
    <p:sldLayoutId id="2147485777" r:id="rId8"/>
    <p:sldLayoutId id="2147485778" r:id="rId9"/>
    <p:sldLayoutId id="2147485779" r:id="rId10"/>
    <p:sldLayoutId id="2147485780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Klik om de opmaakprofielen van de modeltekst te bewerken</a:t>
            </a:r>
          </a:p>
          <a:p>
            <a:pPr lvl="1"/>
            <a:r>
              <a:rPr lang="en-GB" altLang="en-US" smtClean="0"/>
              <a:t>Tweede niveau</a:t>
            </a:r>
          </a:p>
          <a:p>
            <a:pPr lvl="2"/>
            <a:r>
              <a:rPr lang="en-GB" altLang="en-US" smtClean="0"/>
              <a:t>Derde niveau</a:t>
            </a:r>
          </a:p>
          <a:p>
            <a:pPr lvl="3"/>
            <a:r>
              <a:rPr lang="en-GB" altLang="en-US" smtClean="0"/>
              <a:t>Vierde niveau</a:t>
            </a:r>
          </a:p>
          <a:p>
            <a:pPr lvl="4"/>
            <a:r>
              <a:rPr lang="en-GB" altLang="en-US" smtClean="0"/>
              <a:t>Vijfde niveau</a:t>
            </a:r>
          </a:p>
          <a:p>
            <a:pPr lvl="0"/>
            <a:endParaRPr lang="nl-NL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8BBF"/>
                </a:solidFill>
              </a:defRPr>
            </a:lvl1pPr>
          </a:lstStyle>
          <a:p>
            <a:fld id="{59B0D745-5E04-4D06-A271-89F999769B25}" type="datetime4">
              <a:rPr lang="nl-NL" altLang="en-US"/>
              <a:pPr/>
              <a:t>28 juni 2018</a:t>
            </a:fld>
            <a:endParaRPr lang="nl-NL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900">
                <a:solidFill>
                  <a:srgbClr val="008BBF"/>
                </a:solidFill>
              </a:defRPr>
            </a:lvl1pPr>
          </a:lstStyle>
          <a:p>
            <a:endParaRPr lang="nl-NL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8BBF"/>
                </a:solidFill>
              </a:defRPr>
            </a:lvl1pPr>
          </a:lstStyle>
          <a:p>
            <a:fld id="{AE8D05CE-F52C-467C-8B94-DF013EF74430}" type="slidenum">
              <a:rPr lang="nl-NL" altLang="en-US"/>
              <a:pPr/>
              <a:t>‹#›</a:t>
            </a:fld>
            <a:endParaRPr lang="nl-NL" altLang="en-US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127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9" descr="D111-00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8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9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defTabSz="414338"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defTabSz="414338"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defTabSz="414338"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defTabSz="414338"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defTabSz="414338" eaLnBrk="0" hangingPunct="0"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00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5132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3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4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om het opmaakprofiel te bewerken</a:t>
            </a:r>
          </a:p>
        </p:txBody>
      </p:sp>
      <p:pic>
        <p:nvPicPr>
          <p:cNvPr id="5136" name="Picture 18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1" r:id="rId1"/>
    <p:sldLayoutId id="2147485782" r:id="rId2"/>
    <p:sldLayoutId id="2147485783" r:id="rId3"/>
    <p:sldLayoutId id="2147485784" r:id="rId4"/>
    <p:sldLayoutId id="2147485785" r:id="rId5"/>
    <p:sldLayoutId id="2147485786" r:id="rId6"/>
    <p:sldLayoutId id="2147485787" r:id="rId7"/>
    <p:sldLayoutId id="2147485788" r:id="rId8"/>
    <p:sldLayoutId id="2147485789" r:id="rId9"/>
    <p:sldLayoutId id="2147485790" r:id="rId10"/>
    <p:sldLayoutId id="2147485791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3076575"/>
            <a:ext cx="66167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201" name="Line 8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2" name="Line 9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3" name="Line 10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4259263" y="1262063"/>
            <a:ext cx="3656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16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r>
              <a:rPr lang="nl-NL" altLang="en-US"/>
              <a:t>April 5 2016</a:t>
            </a:r>
          </a:p>
        </p:txBody>
      </p:sp>
      <p:sp>
        <p:nvSpPr>
          <p:cNvPr id="820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5" r:id="rId1"/>
    <p:sldLayoutId id="2147485816" r:id="rId2"/>
    <p:sldLayoutId id="2147485817" r:id="rId3"/>
    <p:sldLayoutId id="2147485818" r:id="rId4"/>
    <p:sldLayoutId id="2147485819" r:id="rId5"/>
    <p:sldLayoutId id="2147485820" r:id="rId6"/>
    <p:sldLayoutId id="2147485821" r:id="rId7"/>
    <p:sldLayoutId id="2147485822" r:id="rId8"/>
    <p:sldLayoutId id="2147485823" r:id="rId9"/>
    <p:sldLayoutId id="2147485824" r:id="rId10"/>
    <p:sldLayoutId id="2147485825" r:id="rId11"/>
    <p:sldLayoutId id="2147485826" r:id="rId12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FFFFFE"/>
          </a:solidFill>
          <a:latin typeface="Arial" charset="0"/>
          <a:cs typeface="Arial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FFFFFE"/>
          </a:solidFill>
          <a:latin typeface="Arial" charset="0"/>
          <a:cs typeface="Arial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FFFFFE"/>
          </a:solidFill>
          <a:latin typeface="Arial" charset="0"/>
          <a:cs typeface="Arial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FFFFFE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166225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9"/>
          <a:stretch>
            <a:fillRect/>
          </a:stretch>
        </p:blipFill>
        <p:spPr bwMode="auto">
          <a:xfrm>
            <a:off x="0" y="5791200"/>
            <a:ext cx="91455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98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-1588" y="0"/>
            <a:ext cx="9145588" cy="325438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-1588" y="325438"/>
            <a:ext cx="9145588" cy="322262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-1588" y="647700"/>
            <a:ext cx="9145588" cy="325438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223" name="Line 6"/>
          <p:cNvSpPr>
            <a:spLocks noChangeShapeType="1"/>
          </p:cNvSpPr>
          <p:nvPr/>
        </p:nvSpPr>
        <p:spPr bwMode="auto">
          <a:xfrm>
            <a:off x="-1588" y="325438"/>
            <a:ext cx="9140826" cy="1587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4" name="Line 7"/>
          <p:cNvSpPr>
            <a:spLocks noChangeShapeType="1"/>
          </p:cNvSpPr>
          <p:nvPr/>
        </p:nvSpPr>
        <p:spPr bwMode="auto">
          <a:xfrm>
            <a:off x="-1588" y="647700"/>
            <a:ext cx="9140826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5" name="Line 8"/>
          <p:cNvSpPr>
            <a:spLocks noChangeShapeType="1"/>
          </p:cNvSpPr>
          <p:nvPr/>
        </p:nvSpPr>
        <p:spPr bwMode="auto">
          <a:xfrm>
            <a:off x="-1588" y="973138"/>
            <a:ext cx="9140826" cy="1587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226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66863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31825" y="3505200"/>
            <a:ext cx="8226425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92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4149725"/>
            <a:ext cx="8205787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7" r:id="rId1"/>
    <p:sldLayoutId id="2147485748" r:id="rId2"/>
    <p:sldLayoutId id="2147485749" r:id="rId3"/>
    <p:sldLayoutId id="2147485750" r:id="rId4"/>
    <p:sldLayoutId id="2147485751" r:id="rId5"/>
    <p:sldLayoutId id="2147485752" r:id="rId6"/>
    <p:sldLayoutId id="2147485753" r:id="rId7"/>
    <p:sldLayoutId id="2147485754" r:id="rId8"/>
    <p:sldLayoutId id="2147485755" r:id="rId9"/>
    <p:sldLayoutId id="2147485756" r:id="rId10"/>
    <p:sldLayoutId id="2147485757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2412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3122613" y="6613525"/>
            <a:ext cx="143510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900" smtClean="0">
                <a:solidFill>
                  <a:srgbClr val="008BBF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nl-NL" altLang="en-US"/>
              <a:t>April 5  2016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685800" y="6613525"/>
            <a:ext cx="243840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900">
                <a:solidFill>
                  <a:srgbClr val="008BBF"/>
                </a:solidFill>
                <a:cs typeface="Arial" charset="0"/>
              </a:defRPr>
            </a:lvl1pPr>
          </a:lstStyle>
          <a:p>
            <a:endParaRPr lang="nl-NL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4483100" y="6613525"/>
            <a:ext cx="466725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900">
                <a:solidFill>
                  <a:srgbClr val="008BBF"/>
                </a:solidFill>
                <a:cs typeface="Arial" charset="0"/>
              </a:defRPr>
            </a:lvl1pPr>
          </a:lstStyle>
          <a:p>
            <a:fld id="{5F940CCB-5AB6-4151-B114-39385FD236B6}" type="slidenum">
              <a:rPr lang="nl-NL" altLang="en-US"/>
              <a:pPr/>
              <a:t>‹#›</a:t>
            </a:fld>
            <a:endParaRPr lang="nl-NL" altLang="en-US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9" name="Rectangle 8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50" name="Rectangle 9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51" name="Rectangle 10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52" name="Line 11"/>
          <p:cNvSpPr>
            <a:spLocks noChangeShapeType="1"/>
          </p:cNvSpPr>
          <p:nvPr/>
        </p:nvSpPr>
        <p:spPr bwMode="auto">
          <a:xfrm>
            <a:off x="0" y="317500"/>
            <a:ext cx="9123363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3" name="Line 12"/>
          <p:cNvSpPr>
            <a:spLocks noChangeShapeType="1"/>
          </p:cNvSpPr>
          <p:nvPr/>
        </p:nvSpPr>
        <p:spPr bwMode="auto">
          <a:xfrm>
            <a:off x="0" y="635000"/>
            <a:ext cx="9123363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4" name="Line 13"/>
          <p:cNvSpPr>
            <a:spLocks noChangeShapeType="1"/>
          </p:cNvSpPr>
          <p:nvPr/>
        </p:nvSpPr>
        <p:spPr bwMode="auto">
          <a:xfrm>
            <a:off x="0" y="952500"/>
            <a:ext cx="9123363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5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46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pic>
        <p:nvPicPr>
          <p:cNvPr id="10256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7" name="Line 16"/>
          <p:cNvSpPr>
            <a:spLocks noChangeShapeType="1"/>
          </p:cNvSpPr>
          <p:nvPr/>
        </p:nvSpPr>
        <p:spPr bwMode="auto">
          <a:xfrm flipH="1">
            <a:off x="-1588" y="6467475"/>
            <a:ext cx="7035801" cy="1588"/>
          </a:xfrm>
          <a:prstGeom prst="line">
            <a:avLst/>
          </a:prstGeom>
          <a:noFill/>
          <a:ln w="9360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7" r:id="rId1"/>
    <p:sldLayoutId id="2147485828" r:id="rId2"/>
    <p:sldLayoutId id="2147485829" r:id="rId3"/>
    <p:sldLayoutId id="2147485830" r:id="rId4"/>
    <p:sldLayoutId id="2147485831" r:id="rId5"/>
    <p:sldLayoutId id="2147485832" r:id="rId6"/>
    <p:sldLayoutId id="2147485833" r:id="rId7"/>
    <p:sldLayoutId id="2147485834" r:id="rId8"/>
    <p:sldLayoutId id="2147485835" r:id="rId9"/>
    <p:sldLayoutId id="2147485836" r:id="rId10"/>
    <p:sldLayoutId id="2147485837" r:id="rId11"/>
    <p:sldLayoutId id="2147485838" r:id="rId12"/>
    <p:sldLayoutId id="2147485839" r:id="rId13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CA648159-8D5C-4C7D-97CE-0BEDF870F2B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28/06/2018</a:t>
            </a:fld>
            <a:endParaRPr lang="ca-E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ca-E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BASE-platform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ca-ES" dirty="0" err="1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Slide</a:t>
            </a:r>
            <a:r>
              <a:rPr lang="ca-ES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fld id="{8FB0CB91-58E0-4866-B50D-4C5CCAFCB8F1}" type="slidenum">
              <a:rPr lang="ca-E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ca-ES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 of x</a:t>
            </a:r>
          </a:p>
        </p:txBody>
      </p:sp>
    </p:spTree>
    <p:extLst>
      <p:ext uri="{BB962C8B-B14F-4D97-AF65-F5344CB8AC3E}">
        <p14:creationId xmlns:p14="http://schemas.microsoft.com/office/powerpoint/2010/main" val="273762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3" r:id="rId1"/>
    <p:sldLayoutId id="2147485854" r:id="rId2"/>
    <p:sldLayoutId id="2147485855" r:id="rId3"/>
    <p:sldLayoutId id="2147485856" r:id="rId4"/>
    <p:sldLayoutId id="2147485857" r:id="rId5"/>
    <p:sldLayoutId id="2147485858" r:id="rId6"/>
    <p:sldLayoutId id="2147485859" r:id="rId7"/>
    <p:sldLayoutId id="2147485860" r:id="rId8"/>
    <p:sldLayoutId id="2147485861" r:id="rId9"/>
    <p:sldLayoutId id="2147485862" r:id="rId10"/>
    <p:sldLayoutId id="214748586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verlaan@deltares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openxmlformats.org/officeDocument/2006/relationships/image" Target="../media/image34.gif"/><Relationship Id="rId9" Type="http://schemas.openxmlformats.org/officeDocument/2006/relationships/image" Target="../media/image13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nl-NL" altLang="en-US" sz="1600" dirty="0" smtClean="0">
                <a:latin typeface="Times New Roman" pitchFamily="18" charset="0"/>
              </a:rPr>
              <a:t>June27 2018 NEVREF</a:t>
            </a:r>
          </a:p>
        </p:txBody>
      </p:sp>
      <p:sp>
        <p:nvSpPr>
          <p:cNvPr id="9318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89088" y="2973636"/>
            <a:ext cx="6618287" cy="887412"/>
          </a:xfrm>
        </p:spPr>
        <p:txBody>
          <a:bodyPr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 err="1" smtClean="0">
                <a:solidFill>
                  <a:srgbClr val="000000"/>
                </a:solidFill>
              </a:rPr>
              <a:t>Vertikale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</a:rPr>
              <a:t>referentie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</a:rPr>
              <a:t>en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</a:rPr>
              <a:t>getijreductie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</a:rPr>
              <a:t>buiten</a:t>
            </a:r>
            <a:r>
              <a:rPr lang="en-US" altLang="en-US" dirty="0" smtClean="0">
                <a:solidFill>
                  <a:srgbClr val="000000"/>
                </a:solidFill>
              </a:rPr>
              <a:t> Nederland</a:t>
            </a:r>
          </a:p>
        </p:txBody>
      </p:sp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79524" y="6592267"/>
            <a:ext cx="29083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hlinkClick r:id="rId3"/>
              </a:rPr>
              <a:t>Martin.verlaan@deltares.nl</a:t>
            </a:r>
            <a:r>
              <a:rPr lang="en-US" altLang="en-US" sz="1400" dirty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454" y="260648"/>
            <a:ext cx="8196262" cy="611187"/>
          </a:xfrm>
        </p:spPr>
        <p:txBody>
          <a:bodyPr/>
          <a:lstStyle/>
          <a:p>
            <a:r>
              <a:rPr lang="en-US" dirty="0" smtClean="0"/>
              <a:t>Increased grid resolution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829E7-E8E5-4B14-BE56-71B664FDC8B4}" type="datetime4">
              <a:rPr lang="nl-NL" smtClean="0"/>
              <a:pPr/>
              <a:t>28 juni 2018</a:t>
            </a:fld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0"/>
          <a:stretch/>
        </p:blipFill>
        <p:spPr bwMode="auto">
          <a:xfrm>
            <a:off x="6156176" y="1057902"/>
            <a:ext cx="2786583" cy="24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2" r="3708"/>
          <a:stretch/>
        </p:blipFill>
        <p:spPr bwMode="auto">
          <a:xfrm>
            <a:off x="3131840" y="1057901"/>
            <a:ext cx="2880320" cy="24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:\1230882-emodnet_hrsm\Runs_Maialen\Experiments\Indones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85" y="3717032"/>
            <a:ext cx="4266414" cy="246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1230882-emodnet_hrsm\Runs_Maialen\Experiments\Indonesia_5k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/>
          <a:stretch/>
        </p:blipFill>
        <p:spPr bwMode="auto">
          <a:xfrm>
            <a:off x="539553" y="3747991"/>
            <a:ext cx="4104968" cy="24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057901"/>
            <a:ext cx="28497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Deep water 50km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  <a:sym typeface="Wingdings" panose="05000000000000000000" pitchFamily="2" charset="2"/>
              </a:rPr>
              <a:t>25km</a:t>
            </a:r>
            <a:endParaRPr lang="en-US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Coast: 5km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2.5km globally</a:t>
            </a:r>
            <a:r>
              <a:rPr lang="en-GB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1.25km Europe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Smoothing at 2.5km resolution</a:t>
            </a:r>
            <a:endParaRPr lang="en-GB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Larger coverage of refinement at steep bathymetry (5km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412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dissipation-  </a:t>
            </a:r>
            <a:r>
              <a:rPr lang="en-US" dirty="0" smtClean="0"/>
              <a:t>Results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030A-D9DC-426C-A4D0-5E7AEAC0AFF5}" type="datetime4">
              <a:rPr lang="nl-NL" smtClean="0"/>
              <a:pPr/>
              <a:t>28 juni 2018</a:t>
            </a:fld>
            <a:endParaRPr lang="nl-NL"/>
          </a:p>
        </p:txBody>
      </p:sp>
      <p:pic>
        <p:nvPicPr>
          <p:cNvPr id="1026" name="Picture 2" descr="P:\1230882-emodnet_hrsm\Runs_Maialen\Experiments\EX76\Energies_01012007_01022007\IT_Dissipa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t="2608" r="5724" b="5413"/>
          <a:stretch/>
        </p:blipFill>
        <p:spPr bwMode="auto">
          <a:xfrm>
            <a:off x="4788023" y="980728"/>
            <a:ext cx="402074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1230882-emodnet_hrsm\Runs_Maialen\Experiments\EX76\Energies_01012007_01022007\Chezy_Dissip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t="3499" r="6635" b="6926"/>
          <a:stretch/>
        </p:blipFill>
        <p:spPr bwMode="auto">
          <a:xfrm>
            <a:off x="395535" y="980728"/>
            <a:ext cx="413683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035597"/>
              </p:ext>
            </p:extLst>
          </p:nvPr>
        </p:nvGraphicFramePr>
        <p:xfrm>
          <a:off x="411066" y="4293096"/>
          <a:ext cx="4176464" cy="88229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149295"/>
                <a:gridCol w="2027169"/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BF </a:t>
                      </a:r>
                      <a:r>
                        <a:rPr lang="en-GB" sz="1200" kern="1200" dirty="0" smtClean="0">
                          <a:effectLst/>
                        </a:rPr>
                        <a:t>dissipation (TW)– </a:t>
                      </a:r>
                      <a:r>
                        <a:rPr lang="en-GB" sz="1200" kern="1200" dirty="0">
                          <a:effectLst/>
                        </a:rPr>
                        <a:t>Literature  </a:t>
                      </a:r>
                      <a:r>
                        <a:rPr lang="en-GB" sz="1200" kern="1200" dirty="0" smtClean="0">
                          <a:effectLst/>
                        </a:rPr>
                        <a:t>~2,5TW</a:t>
                      </a:r>
                      <a:endParaRPr lang="en-GB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IT </a:t>
                      </a:r>
                      <a:r>
                        <a:rPr lang="en-GB" sz="1200" kern="1200" dirty="0" smtClean="0">
                          <a:effectLst/>
                        </a:rPr>
                        <a:t>dissipation (TW)– </a:t>
                      </a:r>
                      <a:r>
                        <a:rPr lang="en-GB" sz="1200" kern="1200" dirty="0">
                          <a:effectLst/>
                        </a:rPr>
                        <a:t>Literature </a:t>
                      </a:r>
                      <a:r>
                        <a:rPr lang="en-GB" sz="1200" kern="1200" dirty="0" smtClean="0">
                          <a:effectLst/>
                        </a:rPr>
                        <a:t>~1TW</a:t>
                      </a:r>
                      <a:endParaRPr lang="en-GB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306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 smtClean="0">
                          <a:effectLst/>
                        </a:rPr>
                        <a:t>2,47</a:t>
                      </a:r>
                      <a:endParaRPr lang="en-GB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 smtClean="0">
                          <a:effectLst/>
                        </a:rPr>
                        <a:t>1,17</a:t>
                      </a:r>
                      <a:endParaRPr lang="en-GB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5" y="5229200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Std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ocean 10,3cm to 6,3cm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Std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coastal observations 22,6cm to 16,4cm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Spatial pattern matches literature </a:t>
            </a:r>
            <a:endParaRPr lang="en-US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Quantitative assessment made in resolution study (coming slides)</a:t>
            </a:r>
            <a:endParaRPr lang="en-GB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05" y="4218418"/>
            <a:ext cx="4131495" cy="263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266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Radiational</a:t>
            </a:r>
            <a:r>
              <a:rPr lang="en-US" dirty="0" smtClean="0"/>
              <a:t> tides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829E7-E8E5-4B14-BE56-71B664FDC8B4}" type="datetime4">
              <a:rPr lang="nl-NL" smtClean="0"/>
              <a:pPr/>
              <a:t>28 juni 2018</a:t>
            </a:fld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583381" y="908720"/>
            <a:ext cx="408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S1 atmospheric tide</a:t>
            </a:r>
            <a:endParaRPr lang="en-GB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088" y="908720"/>
            <a:ext cx="340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S2 atmospheric tide</a:t>
            </a:r>
            <a:endParaRPr lang="en-GB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D:\FM_course\GTSM_presentation\Plot_msl_atmtide_S1_replot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11215" r="13304" b="6506"/>
          <a:stretch/>
        </p:blipFill>
        <p:spPr bwMode="auto">
          <a:xfrm>
            <a:off x="195447" y="1204208"/>
            <a:ext cx="4796176" cy="38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FM_course\GTSM_presentation\Plot_msl_atmtide_S2_replo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12669" r="14489" b="5902"/>
          <a:stretch/>
        </p:blipFill>
        <p:spPr bwMode="auto">
          <a:xfrm>
            <a:off x="4211960" y="1219066"/>
            <a:ext cx="4755355" cy="379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96552" y="5011339"/>
            <a:ext cx="95685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Oceanic response to the atmospheric tides (“air tides”), resulting from solar radiation.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Mainly pressure loading, wind stress considered negligible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  <a:sym typeface="Wingdings" panose="05000000000000000000" pitchFamily="2" charset="2"/>
              </a:rPr>
              <a:t>S1,S2,SS1,S1</a:t>
            </a:r>
            <a:endParaRPr lang="en-US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57200" lvl="1" indent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Harmonic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analysis of surface pressure and wind stress maps from 7 years of ERA5 (0.25deg, 1hour)</a:t>
            </a:r>
          </a:p>
        </p:txBody>
      </p:sp>
    </p:spTree>
    <p:extLst>
      <p:ext uri="{BB962C8B-B14F-4D97-AF65-F5344CB8AC3E}">
        <p14:creationId xmlns:p14="http://schemas.microsoft.com/office/powerpoint/2010/main" val="14439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Radiational</a:t>
            </a:r>
            <a:r>
              <a:rPr lang="en-US" dirty="0"/>
              <a:t> tides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829E7-E8E5-4B14-BE56-71B664FDC8B4}" type="datetime4">
              <a:rPr lang="nl-NL" smtClean="0"/>
              <a:pPr/>
              <a:t>28 juni 2018</a:t>
            </a:fld>
            <a:endParaRPr lang="nl-NL"/>
          </a:p>
        </p:txBody>
      </p:sp>
      <p:pic>
        <p:nvPicPr>
          <p:cNvPr id="4" name="Picture 2" descr="P:\11200665-c3s-codec\2_Hydro\Calib_Valid\r2012met_01\Stcs_01012012_01012013_CMEMS\Tide\figures\fig_tide_BAL_BO_TS_MO_Furuogru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40"/>
          <a:stretch/>
        </p:blipFill>
        <p:spPr bwMode="auto">
          <a:xfrm>
            <a:off x="129309" y="2749370"/>
            <a:ext cx="4484694" cy="183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465313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Modelled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tide [m] </a:t>
            </a: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Furuogrund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(Baltic) </a:t>
            </a: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without (upper) and with(bottom)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radiational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tides.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Radiational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seasonal signal is remarkable.</a:t>
            </a:r>
            <a:endParaRPr lang="en-GB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9120" y="458112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idal error change [%] relative to tidal range. 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Mediterranean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and 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Baltic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significantly improved</a:t>
            </a:r>
            <a:endParaRPr lang="en-GB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P:\11200665-c3s-codec\2_Hydro\Calib_Valid\r2012met_01\Stcs_01012012_01012013_CMEMS\Tide\std_Reldifference_norad_vs_ra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5957" r="4524"/>
          <a:stretch/>
        </p:blipFill>
        <p:spPr bwMode="auto">
          <a:xfrm>
            <a:off x="4763450" y="1102520"/>
            <a:ext cx="4062206" cy="3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:\11200665-c3s-codec\2_Hydro\Calib_Valid\r2012m_nomet\Stcs_01012012_01012013_CMEMS\Tide\figures\fig_tide_BAL_BO_TS_MO_Furuogrund_replo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r="6488" b="54400"/>
          <a:stretch/>
        </p:blipFill>
        <p:spPr bwMode="auto">
          <a:xfrm>
            <a:off x="452906" y="1224366"/>
            <a:ext cx="3837499" cy="152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053688" y="1844824"/>
            <a:ext cx="845852" cy="6972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60236" y="2967966"/>
            <a:ext cx="845852" cy="6972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9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GTSMv3.0 performance – tides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829E7-E8E5-4B14-BE56-71B664FDC8B4}" type="datetime4">
              <a:rPr lang="nl-NL" smtClean="0"/>
              <a:pPr/>
              <a:t>28 juni 2018</a:t>
            </a:fld>
            <a:endParaRPr lang="nl-NL"/>
          </a:p>
        </p:txBody>
      </p:sp>
      <p:pic>
        <p:nvPicPr>
          <p:cNvPr id="4" name="Picture 3" descr="P:\11200665-c3s-codec\2_Hydro\Calib_Valid\r2012m_periodicAtm_tidalVal_new\Stcs_01012012_01012013_UHSLC_2012_unique0_12022018\fig_standard_deviatio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6469" r="6796" b="4260"/>
          <a:stretch/>
        </p:blipFill>
        <p:spPr bwMode="auto">
          <a:xfrm>
            <a:off x="4731860" y="2993893"/>
            <a:ext cx="4412140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P:\11200665-c3s-codec\2_Hydro\Calib_Valid\r2012m_periodicAtm_tidalVal_foufixed\output\M2_0h_cotidal_f0.9832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6719" r="8588" b="6917"/>
          <a:stretch/>
        </p:blipFill>
        <p:spPr bwMode="auto">
          <a:xfrm>
            <a:off x="315585" y="3121391"/>
            <a:ext cx="4250683" cy="3489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473327"/>
              </p:ext>
            </p:extLst>
          </p:nvPr>
        </p:nvGraphicFramePr>
        <p:xfrm>
          <a:off x="539552" y="1370855"/>
          <a:ext cx="7416823" cy="17373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940851"/>
                <a:gridCol w="2148799"/>
                <a:gridCol w="1802219"/>
                <a:gridCol w="1524954"/>
              </a:tblGrid>
              <a:tr h="26544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Model</a:t>
                      </a:r>
                      <a:endParaRPr lang="en-GB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Type</a:t>
                      </a:r>
                      <a:endParaRPr lang="en-GB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deep ocean</a:t>
                      </a:r>
                      <a:r>
                        <a:rPr lang="en-US" sz="1200" baseline="0" dirty="0" smtClean="0"/>
                        <a:t> M2</a:t>
                      </a:r>
                      <a:endParaRPr lang="en-GB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Coast M2</a:t>
                      </a:r>
                      <a:endParaRPr lang="en-GB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4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GTSMv3.0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Non-assimilative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3,5cm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10,5cm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544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FES2012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Assimilative(satellite)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--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4,5cm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6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Av.</a:t>
                      </a:r>
                      <a:r>
                        <a:rPr lang="en-US" sz="1200" baseline="0" dirty="0" smtClean="0"/>
                        <a:t> assimilative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Assimilative(satellite)</a:t>
                      </a:r>
                      <a:endParaRPr lang="en-GB" sz="1200" dirty="0" smtClean="0"/>
                    </a:p>
                    <a:p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--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10,41cm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Best.</a:t>
                      </a:r>
                      <a:r>
                        <a:rPr lang="en-US" sz="1200" baseline="0" dirty="0" smtClean="0"/>
                        <a:t> Non-assimilative</a:t>
                      </a:r>
                      <a:endParaRPr lang="en-GB" sz="1200" dirty="0" smtClean="0"/>
                    </a:p>
                    <a:p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Non-Assimilative</a:t>
                      </a:r>
                      <a:endParaRPr lang="en-GB" sz="12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5,63cm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21.1cm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1052736"/>
            <a:ext cx="7999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Comparison to state of the art tidal models from Stammer et al. (2014):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80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ChangeArrowheads="1"/>
          </p:cNvSpPr>
          <p:nvPr>
            <p:ph type="title"/>
          </p:nvPr>
        </p:nvSpPr>
        <p:spPr>
          <a:xfrm>
            <a:off x="631825" y="3505200"/>
            <a:ext cx="8229600" cy="134143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 smtClean="0"/>
              <a:t>Tide corrections</a:t>
            </a:r>
          </a:p>
        </p:txBody>
      </p:sp>
    </p:spTree>
    <p:extLst>
      <p:ext uri="{BB962C8B-B14F-4D97-AF65-F5344CB8AC3E}">
        <p14:creationId xmlns:p14="http://schemas.microsoft.com/office/powerpoint/2010/main" val="2870260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0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solidFill>
            <a:srgbClr val="1625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6453336"/>
            <a:ext cx="9144000" cy="432047"/>
          </a:xfrm>
          <a:prstGeom prst="rect">
            <a:avLst/>
          </a:prstGeom>
          <a:solidFill>
            <a:srgbClr val="1625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191" y="2996952"/>
            <a:ext cx="7991617" cy="305826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125E-6685-4D9A-9541-D93EECB20DEB}" type="datetime1">
              <a:rPr lang="en-GB" smtClean="0">
                <a:solidFill>
                  <a:prstClr val="white"/>
                </a:solidFill>
              </a:rPr>
              <a:pPr/>
              <a:t>28/06/2018</a:t>
            </a:fld>
            <a:endParaRPr lang="ca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>
                <a:solidFill>
                  <a:prstClr val="white"/>
                </a:solidFill>
              </a:rPr>
              <a:t>BASE-platform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0CB91-58E0-4866-B50D-4C5CCAFCB8F1}" type="slidenum">
              <a:rPr lang="ca-ES" smtClean="0">
                <a:solidFill>
                  <a:prstClr val="white"/>
                </a:solidFill>
              </a:rPr>
              <a:pPr/>
              <a:t>16</a:t>
            </a:fld>
            <a:r>
              <a:rPr lang="ca-ES" dirty="0">
                <a:solidFill>
                  <a:prstClr val="white"/>
                </a:solidFill>
              </a:rPr>
              <a:t> / 22</a:t>
            </a: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457200" y="-27384"/>
            <a:ext cx="8229600" cy="77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GB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Bathymetry from space : www.BASE-platform.com</a:t>
            </a:r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58"/>
            <a:ext cx="1069713" cy="77235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3528" y="908720"/>
            <a:ext cx="8568952" cy="1871415"/>
            <a:chOff x="768995" y="1269553"/>
            <a:chExt cx="10703001" cy="2088233"/>
          </a:xfrm>
        </p:grpSpPr>
        <p:pic>
          <p:nvPicPr>
            <p:cNvPr id="15" name="Immagin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911" y="1269553"/>
              <a:ext cx="2176085" cy="1737966"/>
            </a:xfrm>
            <a:prstGeom prst="rect">
              <a:avLst/>
            </a:prstGeom>
          </p:spPr>
        </p:pic>
        <p:pic>
          <p:nvPicPr>
            <p:cNvPr id="16" name="Picture 2" descr="C:\Users\Maite\AppData\Local\Temp\Rar$DRa0.111\Mauritius_3D_pic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2" r="30226"/>
            <a:stretch>
              <a:fillRect/>
            </a:stretch>
          </p:blipFill>
          <p:spPr bwMode="auto">
            <a:xfrm>
              <a:off x="5055583" y="1269554"/>
              <a:ext cx="2151739" cy="1728192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Maite\Desktop\Untitle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32"/>
            <a:stretch>
              <a:fillRect/>
            </a:stretch>
          </p:blipFill>
          <p:spPr bwMode="auto">
            <a:xfrm>
              <a:off x="768995" y="1269554"/>
              <a:ext cx="2117847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Maite\Downloads\untitled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9" t="5684" r="22868" b="5287"/>
            <a:stretch/>
          </p:blipFill>
          <p:spPr bwMode="auto">
            <a:xfrm>
              <a:off x="2886842" y="1269554"/>
              <a:ext cx="2160240" cy="172644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2" r="60091" b="66586"/>
            <a:stretch>
              <a:fillRect/>
            </a:stretch>
          </p:blipFill>
          <p:spPr>
            <a:xfrm>
              <a:off x="7207322" y="1269554"/>
              <a:ext cx="2088232" cy="1739122"/>
            </a:xfrm>
            <a:prstGeom prst="rect">
              <a:avLst/>
            </a:prstGeom>
          </p:spPr>
        </p:pic>
        <p:sp>
          <p:nvSpPr>
            <p:cNvPr id="20" name="Textfeld 14"/>
            <p:cNvSpPr txBox="1"/>
            <p:nvPr/>
          </p:nvSpPr>
          <p:spPr>
            <a:xfrm>
              <a:off x="768995" y="3069754"/>
              <a:ext cx="2088232" cy="2880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dirty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SAR</a:t>
              </a:r>
            </a:p>
          </p:txBody>
        </p:sp>
        <p:sp>
          <p:nvSpPr>
            <p:cNvPr id="21" name="Textfeld 15"/>
            <p:cNvSpPr txBox="1"/>
            <p:nvPr/>
          </p:nvSpPr>
          <p:spPr>
            <a:xfrm>
              <a:off x="2929235" y="3069754"/>
              <a:ext cx="2088232" cy="2880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dirty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Altimeter</a:t>
              </a:r>
            </a:p>
          </p:txBody>
        </p:sp>
        <p:sp>
          <p:nvSpPr>
            <p:cNvPr id="22" name="Textfeld 16"/>
            <p:cNvSpPr txBox="1"/>
            <p:nvPr/>
          </p:nvSpPr>
          <p:spPr>
            <a:xfrm>
              <a:off x="5089475" y="3069754"/>
              <a:ext cx="2088232" cy="2880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dirty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Optical</a:t>
              </a:r>
            </a:p>
          </p:txBody>
        </p:sp>
        <p:sp>
          <p:nvSpPr>
            <p:cNvPr id="23" name="Textfeld 17"/>
            <p:cNvSpPr txBox="1"/>
            <p:nvPr/>
          </p:nvSpPr>
          <p:spPr>
            <a:xfrm>
              <a:off x="7249715" y="3069754"/>
              <a:ext cx="2088232" cy="2880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dirty="0" err="1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Waterlevel</a:t>
              </a:r>
              <a:endParaRPr lang="de-DE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Textfeld 18"/>
            <p:cNvSpPr txBox="1"/>
            <p:nvPr/>
          </p:nvSpPr>
          <p:spPr>
            <a:xfrm>
              <a:off x="9337947" y="3069754"/>
              <a:ext cx="2088232" cy="2880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dirty="0" err="1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Crowd</a:t>
              </a:r>
              <a:r>
                <a:rPr lang="de-DE" dirty="0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sourced</a:t>
              </a:r>
              <a:endParaRPr lang="de-DE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25" name="Bild 1"/>
            <p:cNvPicPr/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928443" y="1307836"/>
              <a:ext cx="497736" cy="158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Bild 4"/>
            <p:cNvPicPr/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866224" y="1312679"/>
              <a:ext cx="399715" cy="20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Bild 3" descr="imgres"/>
            <p:cNvPicPr/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668406" y="1312603"/>
              <a:ext cx="509301" cy="153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Bild 22" descr="http://www.satoc.eu/projects/CP4O/logos/isardSAT.png"/>
            <p:cNvPicPr/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369132" y="1311811"/>
              <a:ext cx="648335" cy="101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Bild 2" descr="imgres"/>
            <p:cNvPicPr/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641203" y="1303462"/>
              <a:ext cx="216024" cy="180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586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Coastline validation with satellite data</a:t>
            </a:r>
            <a:endParaRPr lang="en-GB" altLang="en-US" smtClean="0"/>
          </a:p>
        </p:txBody>
      </p:sp>
      <p:sp>
        <p:nvSpPr>
          <p:cNvPr id="8195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CABCB8B-72F5-4CA9-98B4-CC42CCF02977}" type="slidenum">
              <a:rPr lang="en-GB" altLang="en-US"/>
              <a:pPr/>
              <a:t>17</a:t>
            </a:fld>
            <a:endParaRPr lang="en-GB" altLang="en-US"/>
          </a:p>
        </p:txBody>
      </p:sp>
      <p:grpSp>
        <p:nvGrpSpPr>
          <p:cNvPr id="4" name="Groep 12"/>
          <p:cNvGrpSpPr>
            <a:grpSpLocks/>
          </p:cNvGrpSpPr>
          <p:nvPr/>
        </p:nvGrpSpPr>
        <p:grpSpPr bwMode="auto">
          <a:xfrm>
            <a:off x="3276600" y="1989138"/>
            <a:ext cx="5688013" cy="3600450"/>
            <a:chOff x="4905375" y="1593996"/>
            <a:chExt cx="3461355" cy="2589280"/>
          </a:xfrm>
        </p:grpSpPr>
        <p:sp>
          <p:nvSpPr>
            <p:cNvPr id="5" name="Rechthoek 10"/>
            <p:cNvSpPr/>
            <p:nvPr/>
          </p:nvSpPr>
          <p:spPr>
            <a:xfrm>
              <a:off x="4905375" y="1593996"/>
              <a:ext cx="3461355" cy="2589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nl-NL" altLang="en-US">
                <a:solidFill>
                  <a:srgbClr val="FFFFFF"/>
                </a:solidFill>
                <a:latin typeface="Calibri Light" pitchFamily="34" charset="0"/>
              </a:endParaRPr>
            </a:p>
          </p:txBody>
        </p:sp>
        <p:grpSp>
          <p:nvGrpSpPr>
            <p:cNvPr id="8216" name="Groep 5"/>
            <p:cNvGrpSpPr>
              <a:grpSpLocks/>
            </p:cNvGrpSpPr>
            <p:nvPr/>
          </p:nvGrpSpPr>
          <p:grpSpPr bwMode="auto">
            <a:xfrm>
              <a:off x="5087897" y="1945079"/>
              <a:ext cx="3270887" cy="1804789"/>
              <a:chOff x="8546588" y="1870375"/>
              <a:chExt cx="3270887" cy="1804789"/>
            </a:xfrm>
          </p:grpSpPr>
          <p:pic>
            <p:nvPicPr>
              <p:cNvPr id="821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446"/>
              <a:stretch>
                <a:fillRect/>
              </a:stretch>
            </p:blipFill>
            <p:spPr bwMode="auto">
              <a:xfrm flipH="1">
                <a:off x="8546588" y="1870375"/>
                <a:ext cx="3270887" cy="1804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Ovaal 42"/>
              <p:cNvSpPr/>
              <p:nvPr/>
            </p:nvSpPr>
            <p:spPr>
              <a:xfrm>
                <a:off x="10461359" y="3039980"/>
                <a:ext cx="117858" cy="116449"/>
              </a:xfrm>
              <a:prstGeom prst="ellipse">
                <a:avLst/>
              </a:prstGeom>
              <a:solidFill>
                <a:srgbClr val="0808F4"/>
              </a:solidFill>
              <a:ln>
                <a:solidFill>
                  <a:srgbClr val="0808F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nl-NL" altLang="en-US">
                  <a:solidFill>
                    <a:srgbClr val="FFFFFF"/>
                  </a:solidFill>
                  <a:latin typeface="Calibri Light" pitchFamily="34" charset="0"/>
                </a:endParaRPr>
              </a:p>
            </p:txBody>
          </p:sp>
        </p:grpSp>
      </p:grpSp>
      <p:cxnSp>
        <p:nvCxnSpPr>
          <p:cNvPr id="8197" name="Straight Arrow Connector 9"/>
          <p:cNvCxnSpPr>
            <a:cxnSpLocks noChangeShapeType="1"/>
          </p:cNvCxnSpPr>
          <p:nvPr/>
        </p:nvCxnSpPr>
        <p:spPr bwMode="auto">
          <a:xfrm>
            <a:off x="5364163" y="2852738"/>
            <a:ext cx="0" cy="15843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8" name="Straight Arrow Connector 10"/>
          <p:cNvCxnSpPr>
            <a:cxnSpLocks noChangeShapeType="1"/>
          </p:cNvCxnSpPr>
          <p:nvPr/>
        </p:nvCxnSpPr>
        <p:spPr bwMode="auto">
          <a:xfrm>
            <a:off x="7812088" y="1989138"/>
            <a:ext cx="0" cy="12620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9" name="TextBox 11"/>
          <p:cNvSpPr txBox="1">
            <a:spLocks noChangeArrowheads="1"/>
          </p:cNvSpPr>
          <p:nvPr/>
        </p:nvSpPr>
        <p:spPr bwMode="auto">
          <a:xfrm>
            <a:off x="5118100" y="1770063"/>
            <a:ext cx="461963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10% dry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7524750" y="1049338"/>
            <a:ext cx="46196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90% dry</a:t>
            </a:r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8201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81300"/>
            <a:ext cx="29051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2" name="Straight Arrow Connector 15"/>
          <p:cNvCxnSpPr>
            <a:cxnSpLocks noChangeShapeType="1"/>
          </p:cNvCxnSpPr>
          <p:nvPr/>
        </p:nvCxnSpPr>
        <p:spPr bwMode="auto">
          <a:xfrm flipV="1">
            <a:off x="3059113" y="4545013"/>
            <a:ext cx="2305050" cy="36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3" name="Straight Arrow Connector 19"/>
          <p:cNvCxnSpPr>
            <a:cxnSpLocks noChangeShapeType="1"/>
          </p:cNvCxnSpPr>
          <p:nvPr/>
        </p:nvCxnSpPr>
        <p:spPr bwMode="auto">
          <a:xfrm>
            <a:off x="3155950" y="3284538"/>
            <a:ext cx="465613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04" name="TextBox 21"/>
          <p:cNvSpPr txBox="1">
            <a:spLocks noChangeArrowheads="1"/>
          </p:cNvSpPr>
          <p:nvPr/>
        </p:nvSpPr>
        <p:spPr bwMode="auto">
          <a:xfrm>
            <a:off x="2916238" y="2924175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90% sealevel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205" name="TextBox 22"/>
          <p:cNvSpPr txBox="1">
            <a:spLocks noChangeArrowheads="1"/>
          </p:cNvSpPr>
          <p:nvPr/>
        </p:nvSpPr>
        <p:spPr bwMode="auto">
          <a:xfrm>
            <a:off x="2916238" y="4283075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10% sealevel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206" name="TextBox 23"/>
          <p:cNvSpPr txBox="1">
            <a:spLocks noChangeArrowheads="1"/>
          </p:cNvSpPr>
          <p:nvPr/>
        </p:nvSpPr>
        <p:spPr bwMode="auto">
          <a:xfrm>
            <a:off x="23813" y="4365625"/>
            <a:ext cx="1235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Low water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207" name="TextBox 24"/>
          <p:cNvSpPr txBox="1">
            <a:spLocks noChangeArrowheads="1"/>
          </p:cNvSpPr>
          <p:nvPr/>
        </p:nvSpPr>
        <p:spPr bwMode="auto">
          <a:xfrm>
            <a:off x="-36513" y="3068638"/>
            <a:ext cx="1287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High water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208" name="Rectangle 25"/>
          <p:cNvSpPr>
            <a:spLocks noChangeArrowheads="1"/>
          </p:cNvSpPr>
          <p:nvPr/>
        </p:nvSpPr>
        <p:spPr bwMode="auto">
          <a:xfrm>
            <a:off x="468313" y="5157788"/>
            <a:ext cx="1655762" cy="6477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>
                <a:solidFill>
                  <a:srgbClr val="FFFFFF"/>
                </a:solidFill>
              </a:rPr>
              <a:t>Numerical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>
                <a:solidFill>
                  <a:srgbClr val="FFFFFF"/>
                </a:solidFill>
              </a:rPr>
              <a:t>model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209" name="Rectangle 26"/>
          <p:cNvSpPr>
            <a:spLocks noChangeArrowheads="1"/>
          </p:cNvSpPr>
          <p:nvPr/>
        </p:nvSpPr>
        <p:spPr bwMode="auto">
          <a:xfrm>
            <a:off x="5940425" y="5229225"/>
            <a:ext cx="1655763" cy="57626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>
                <a:solidFill>
                  <a:srgbClr val="FFFFFF"/>
                </a:solidFill>
              </a:rPr>
              <a:t>High-res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>
                <a:solidFill>
                  <a:srgbClr val="FFFFFF"/>
                </a:solidFill>
              </a:rPr>
              <a:t>bathymetry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210" name="Rectangle 27"/>
          <p:cNvSpPr>
            <a:spLocks noChangeArrowheads="1"/>
          </p:cNvSpPr>
          <p:nvPr/>
        </p:nvSpPr>
        <p:spPr bwMode="auto">
          <a:xfrm>
            <a:off x="5724525" y="1268413"/>
            <a:ext cx="1655763" cy="576262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>
                <a:solidFill>
                  <a:srgbClr val="FFFFFF"/>
                </a:solidFill>
              </a:rPr>
              <a:t>Satellite water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>
                <a:solidFill>
                  <a:srgbClr val="FFFFFF"/>
                </a:solidFill>
              </a:rPr>
              <a:t>detection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211" name="Oval 28"/>
          <p:cNvSpPr>
            <a:spLocks noChangeArrowheads="1"/>
          </p:cNvSpPr>
          <p:nvPr/>
        </p:nvSpPr>
        <p:spPr bwMode="auto">
          <a:xfrm>
            <a:off x="5349875" y="4500563"/>
            <a:ext cx="134938" cy="152400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12" name="Oval 29"/>
          <p:cNvSpPr>
            <a:spLocks noChangeArrowheads="1"/>
          </p:cNvSpPr>
          <p:nvPr/>
        </p:nvSpPr>
        <p:spPr bwMode="auto">
          <a:xfrm>
            <a:off x="7740650" y="3284538"/>
            <a:ext cx="134938" cy="153987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213" name="TextBox 30"/>
          <p:cNvSpPr txBox="1">
            <a:spLocks noChangeArrowheads="1"/>
          </p:cNvSpPr>
          <p:nvPr/>
        </p:nvSpPr>
        <p:spPr bwMode="auto">
          <a:xfrm>
            <a:off x="5508625" y="4508500"/>
            <a:ext cx="159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Low waterline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214" name="TextBox 31"/>
          <p:cNvSpPr txBox="1">
            <a:spLocks noChangeArrowheads="1"/>
          </p:cNvSpPr>
          <p:nvPr/>
        </p:nvSpPr>
        <p:spPr bwMode="auto">
          <a:xfrm>
            <a:off x="7440613" y="3500438"/>
            <a:ext cx="1647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High waterline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27" name="Picture 5" descr="Pictur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b="9419"/>
          <a:stretch>
            <a:fillRect/>
          </a:stretch>
        </p:blipFill>
        <p:spPr bwMode="auto">
          <a:xfrm>
            <a:off x="1588" y="5908675"/>
            <a:ext cx="41402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62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111"/>
          <p:cNvSpPr>
            <a:spLocks noGrp="1"/>
          </p:cNvSpPr>
          <p:nvPr>
            <p:ph type="title"/>
          </p:nvPr>
        </p:nvSpPr>
        <p:spPr>
          <a:xfrm>
            <a:off x="234950" y="217488"/>
            <a:ext cx="8520113" cy="76358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000" dirty="0" smtClean="0"/>
              <a:t>Water occurrence to coastline</a:t>
            </a:r>
          </a:p>
        </p:txBody>
      </p:sp>
      <p:sp>
        <p:nvSpPr>
          <p:cNvPr id="19460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CA10D4D-55CA-4182-992D-C92D9C26FD11}" type="slidenum">
              <a:rPr lang="en-US" altLang="en-US"/>
              <a:pPr/>
              <a:t>18</a:t>
            </a:fld>
            <a:endParaRPr lang="en-US" altLang="en-US"/>
          </a:p>
        </p:txBody>
      </p:sp>
      <p:pic>
        <p:nvPicPr>
          <p:cNvPr id="5" name="Picture 5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b="9419"/>
          <a:stretch>
            <a:fillRect/>
          </a:stretch>
        </p:blipFill>
        <p:spPr bwMode="auto">
          <a:xfrm>
            <a:off x="1588" y="5908675"/>
            <a:ext cx="41402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962025"/>
            <a:ext cx="7493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1"/>
          <p:cNvSpPr txBox="1">
            <a:spLocks noChangeArrowheads="1"/>
          </p:cNvSpPr>
          <p:nvPr/>
        </p:nvSpPr>
        <p:spPr bwMode="auto">
          <a:xfrm>
            <a:off x="457200" y="1143000"/>
            <a:ext cx="8229600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ts val="11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Mean dynamic </a:t>
            </a:r>
            <a:r>
              <a:rPr lang="en-US" altLang="en-US" dirty="0" smtClean="0"/>
              <a:t>topography</a:t>
            </a:r>
          </a:p>
          <a:p>
            <a:pPr algn="ctr" eaLnBrk="1" hangingPunct="1"/>
            <a:r>
              <a:rPr lang="en-US" altLang="en-US" dirty="0" smtClean="0"/>
              <a:t>Linking geoid to MSL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65692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Outline</a:t>
            </a:r>
            <a:endParaRPr lang="en-GB" altLang="en-US" smtClean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dirty="0" smtClean="0"/>
              <a:t>Introduction</a:t>
            </a:r>
          </a:p>
          <a:p>
            <a:pPr>
              <a:buFont typeface="Arial" charset="0"/>
              <a:buChar char="•"/>
            </a:pPr>
            <a:r>
              <a:rPr lang="en-US" altLang="en-US" dirty="0" smtClean="0"/>
              <a:t>A global tide and surge model</a:t>
            </a:r>
          </a:p>
          <a:p>
            <a:pPr>
              <a:buFont typeface="Arial" charset="0"/>
              <a:buChar char="•"/>
            </a:pPr>
            <a:r>
              <a:rPr lang="en-US" altLang="en-US" dirty="0" smtClean="0"/>
              <a:t>LAT computations</a:t>
            </a:r>
          </a:p>
          <a:p>
            <a:pPr>
              <a:buFont typeface="Arial" charset="0"/>
              <a:buChar char="•"/>
            </a:pPr>
            <a:r>
              <a:rPr lang="en-US" altLang="en-US" dirty="0" smtClean="0"/>
              <a:t>Tidal corrections</a:t>
            </a:r>
          </a:p>
          <a:p>
            <a:pPr>
              <a:buFont typeface="Arial" charset="0"/>
              <a:buChar char="•"/>
            </a:pPr>
            <a:r>
              <a:rPr lang="en-US" altLang="en-US" dirty="0" smtClean="0"/>
              <a:t>MDT</a:t>
            </a:r>
          </a:p>
          <a:p>
            <a:pPr>
              <a:buFont typeface="Arial" charset="0"/>
              <a:buChar char="•"/>
            </a:pP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96913" y="233363"/>
            <a:ext cx="8196262" cy="611187"/>
          </a:xfrm>
        </p:spPr>
        <p:txBody>
          <a:bodyPr tIns="24892" bIns="0" anchor="ctr"/>
          <a:lstStyle/>
          <a:p>
            <a:pPr eaLnBrk="1" hangingPunct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nl-NL" altLang="en-US" smtClean="0"/>
              <a:t>Mean Dynamic Topography</a:t>
            </a:r>
          </a:p>
        </p:txBody>
      </p:sp>
      <p:pic>
        <p:nvPicPr>
          <p:cNvPr id="157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0188624" cy="493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7700" name="Text Box 3"/>
          <p:cNvSpPr txBox="1">
            <a:spLocks noChangeArrowheads="1"/>
          </p:cNvSpPr>
          <p:nvPr/>
        </p:nvSpPr>
        <p:spPr bwMode="auto">
          <a:xfrm>
            <a:off x="8676456" y="3667422"/>
            <a:ext cx="3714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/>
          <a:p>
            <a:r>
              <a:rPr lang="en-US" altLang="en-US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57701" name="Text Box 4"/>
          <p:cNvSpPr txBox="1">
            <a:spLocks noChangeArrowheads="1"/>
          </p:cNvSpPr>
          <p:nvPr/>
        </p:nvSpPr>
        <p:spPr bwMode="auto">
          <a:xfrm>
            <a:off x="5796136" y="6137911"/>
            <a:ext cx="156368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 eaLnBrk="0" hangingPunct="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1pPr>
            <a:lvl2pPr eaLnBrk="0" hangingPunct="0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2pPr>
            <a:lvl3pPr eaLnBrk="0" hangingPunct="0"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3pPr>
            <a:lvl4pPr eaLnBrk="0" hangingPunct="0"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4pPr>
            <a:lvl5pPr eaLnBrk="0" hangingPunct="0"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charset="0"/>
              </a:rPr>
              <a:t>Source: aviso</a:t>
            </a:r>
          </a:p>
        </p:txBody>
      </p:sp>
      <p:sp>
        <p:nvSpPr>
          <p:cNvPr id="157702" name="Text Box 5"/>
          <p:cNvSpPr txBox="1">
            <a:spLocks noChangeArrowheads="1"/>
          </p:cNvSpPr>
          <p:nvPr/>
        </p:nvSpPr>
        <p:spPr bwMode="auto">
          <a:xfrm>
            <a:off x="1096963" y="1463675"/>
            <a:ext cx="2360612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 eaLnBrk="0" hangingPunct="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1pPr>
            <a:lvl2pPr eaLnBrk="0" hangingPunct="0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2pPr>
            <a:lvl3pPr eaLnBrk="0" hangingPunct="0"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3pPr>
            <a:lvl4pPr eaLnBrk="0" hangingPunct="0"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4pPr>
            <a:lvl5pPr eaLnBrk="0" hangingPunct="0"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charset="0"/>
              </a:rPr>
              <a:t>Satellite derived MDT</a:t>
            </a:r>
          </a:p>
        </p:txBody>
      </p:sp>
    </p:spTree>
    <p:extLst>
      <p:ext uri="{BB962C8B-B14F-4D97-AF65-F5344CB8AC3E}">
        <p14:creationId xmlns:p14="http://schemas.microsoft.com/office/powerpoint/2010/main" val="727059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96913" y="233363"/>
            <a:ext cx="8196262" cy="611187"/>
          </a:xfrm>
        </p:spPr>
        <p:txBody>
          <a:bodyPr tIns="24892" bIns="0" anchor="ctr"/>
          <a:lstStyle/>
          <a:p>
            <a:pPr eaLnBrk="1" hangingPunct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nl-NL" altLang="en-US" smtClean="0"/>
              <a:t>GTSM MDT test</a:t>
            </a:r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313"/>
            <a:ext cx="9144000" cy="588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8724" name="Text Box 3"/>
          <p:cNvSpPr txBox="1">
            <a:spLocks noChangeArrowheads="1"/>
          </p:cNvSpPr>
          <p:nvPr/>
        </p:nvSpPr>
        <p:spPr bwMode="auto">
          <a:xfrm>
            <a:off x="401638" y="5962650"/>
            <a:ext cx="76454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 eaLnBrk="0" hangingPunct="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1pPr>
            <a:lvl2pPr eaLnBrk="0" hangingPunct="0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2pPr>
            <a:lvl3pPr eaLnBrk="0" hangingPunct="0"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3pPr>
            <a:lvl4pPr eaLnBrk="0" hangingPunct="0"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4pPr>
            <a:lvl5pPr eaLnBrk="0" hangingPunct="0"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latin typeface="Arial" charset="0"/>
              </a:rPr>
              <a:t>Simplified one layer model</a:t>
            </a:r>
            <a:endParaRPr lang="en-US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853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1"/>
          <p:cNvSpPr txBox="1">
            <a:spLocks noChangeArrowheads="1"/>
          </p:cNvSpPr>
          <p:nvPr/>
        </p:nvSpPr>
        <p:spPr bwMode="auto">
          <a:xfrm>
            <a:off x="457200" y="1143000"/>
            <a:ext cx="8229600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ts val="11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Questions?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Shape 1"/>
          <p:cNvSpPr txBox="1">
            <a:spLocks noChangeArrowheads="1"/>
          </p:cNvSpPr>
          <p:nvPr/>
        </p:nvSpPr>
        <p:spPr bwMode="auto">
          <a:xfrm>
            <a:off x="490538" y="228600"/>
            <a:ext cx="81962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800" rIns="0" bIns="46800"/>
          <a:lstStyle>
            <a:lvl1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 smtClean="0">
                <a:solidFill>
                  <a:srgbClr val="FFFFFE"/>
                </a:solidFill>
                <a:cs typeface="DejaVu Sans" pitchFamily="34" charset="0"/>
              </a:rPr>
              <a:t>From regional to global</a:t>
            </a:r>
            <a:endParaRPr lang="en-US" altLang="en-US" sz="2800" b="1" dirty="0">
              <a:solidFill>
                <a:srgbClr val="FFFFFE"/>
              </a:solidFill>
              <a:cs typeface="DejaVu Sans" pitchFamily="34" charset="0"/>
            </a:endParaRPr>
          </a:p>
        </p:txBody>
      </p:sp>
      <p:pic>
        <p:nvPicPr>
          <p:cNvPr id="97283" name="Picture 3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1" y="1557338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3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982" y="4071938"/>
            <a:ext cx="23193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" name="CustomShape 3"/>
          <p:cNvSpPr/>
          <p:nvPr/>
        </p:nvSpPr>
        <p:spPr>
          <a:xfrm>
            <a:off x="5060974" y="3614738"/>
            <a:ext cx="228600" cy="228600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4"/>
          <p:cNvSpPr/>
          <p:nvPr/>
        </p:nvSpPr>
        <p:spPr>
          <a:xfrm>
            <a:off x="5361011" y="3843338"/>
            <a:ext cx="228600" cy="35877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827584" y="6165304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Operational storm-surge model in Netherlands DCSM-ZUNO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 smtClean="0"/>
              <a:t>Grid in DELFT3D-FM</a:t>
            </a: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712913"/>
            <a:ext cx="7315200" cy="454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2" name="Text Box 3"/>
          <p:cNvSpPr txBox="1">
            <a:spLocks noChangeArrowheads="1"/>
          </p:cNvSpPr>
          <p:nvPr/>
        </p:nvSpPr>
        <p:spPr bwMode="auto">
          <a:xfrm>
            <a:off x="457200" y="1123950"/>
            <a:ext cx="63563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Unstructured approach - step 1: grid thinning at high latitudes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 smtClean="0"/>
              <a:t>Grid in DELFT3D-FM</a:t>
            </a:r>
          </a:p>
        </p:txBody>
      </p:sp>
      <p:sp>
        <p:nvSpPr>
          <p:cNvPr id="1003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itchFamily="18" charset="0"/>
              <a:buNone/>
            </a:pPr>
            <a:fld id="{0B44D065-3F29-4270-8F80-C3B9339F11B3}" type="slidenum">
              <a:rPr lang="nl-NL" altLang="en-US" sz="900">
                <a:solidFill>
                  <a:srgbClr val="008BBF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 typeface="Times New Roman" pitchFamily="18" charset="0"/>
                <a:buNone/>
              </a:pPr>
              <a:t>5</a:t>
            </a:fld>
            <a:endParaRPr lang="nl-NL" altLang="en-US" sz="900">
              <a:solidFill>
                <a:srgbClr val="008BBF"/>
              </a:solidFill>
              <a:cs typeface="Arial" charset="0"/>
            </a:endParaRP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15200" cy="416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7" name="Text Box 3"/>
          <p:cNvSpPr txBox="1">
            <a:spLocks noChangeArrowheads="1"/>
          </p:cNvSpPr>
          <p:nvPr/>
        </p:nvSpPr>
        <p:spPr bwMode="auto">
          <a:xfrm>
            <a:off x="336550" y="6027738"/>
            <a:ext cx="676116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This </a:t>
            </a: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DELFT3D-FM </a:t>
            </a: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grid uses triangles and rectangles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for local grid refinement. Resolution is based on Courant number.</a:t>
            </a:r>
          </a:p>
        </p:txBody>
      </p:sp>
      <p:sp>
        <p:nvSpPr>
          <p:cNvPr id="100358" name="Text Box 4"/>
          <p:cNvSpPr txBox="1">
            <a:spLocks noChangeArrowheads="1"/>
          </p:cNvSpPr>
          <p:nvPr/>
        </p:nvSpPr>
        <p:spPr bwMode="auto">
          <a:xfrm>
            <a:off x="457200" y="1123950"/>
            <a:ext cx="66675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Unstructured approach - step 2: grid refinement in shallow areas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13E5-F20E-4F58-9822-A807077DA390}" type="datetime4">
              <a:rPr lang="nl-NL" altLang="en-US" smtClean="0"/>
              <a:pPr/>
              <a:t>28 juni 2018</a:t>
            </a:fld>
            <a:endParaRPr lang="nl-NL" altLang="en-US"/>
          </a:p>
        </p:txBody>
      </p:sp>
      <p:pic>
        <p:nvPicPr>
          <p:cNvPr id="4" name="global_tides_coldsta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7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96913" y="233363"/>
            <a:ext cx="8196262" cy="611187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 smtClean="0"/>
              <a:t>Operational forecasts 4x per day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309688"/>
            <a:ext cx="9144000" cy="426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05250"/>
            <a:ext cx="36576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3" name="Line 4"/>
          <p:cNvSpPr>
            <a:spLocks noChangeShapeType="1"/>
          </p:cNvSpPr>
          <p:nvPr/>
        </p:nvSpPr>
        <p:spPr bwMode="auto">
          <a:xfrm>
            <a:off x="5557838" y="3357563"/>
            <a:ext cx="685800" cy="457200"/>
          </a:xfrm>
          <a:prstGeom prst="line">
            <a:avLst/>
          </a:prstGeom>
          <a:noFill/>
          <a:ln w="1836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67543" y="6093296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GLOSSIS uses FEWS environment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7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ChangeArrowheads="1"/>
          </p:cNvSpPr>
          <p:nvPr>
            <p:ph type="title"/>
          </p:nvPr>
        </p:nvSpPr>
        <p:spPr>
          <a:xfrm>
            <a:off x="631825" y="3505200"/>
            <a:ext cx="8229600" cy="134143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dirty="0" smtClean="0"/>
              <a:t>A global LAT</a:t>
            </a:r>
          </a:p>
        </p:txBody>
      </p:sp>
      <p:pic>
        <p:nvPicPr>
          <p:cNvPr id="3" name="Picture 5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b="9419"/>
          <a:stretch>
            <a:fillRect/>
          </a:stretch>
        </p:blipFill>
        <p:spPr bwMode="auto">
          <a:xfrm>
            <a:off x="1588" y="5908675"/>
            <a:ext cx="41402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 worldwide</a:t>
            </a: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r="6339"/>
          <a:stretch>
            <a:fillRect/>
          </a:stretch>
        </p:blipFill>
        <p:spPr bwMode="auto">
          <a:xfrm>
            <a:off x="611560" y="1052736"/>
            <a:ext cx="7560840" cy="525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6421978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LAT version 2016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ltares template 2010">
  <a:themeElements>
    <a:clrScheme name="Deltares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ltares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ltares template 2010">
  <a:themeElements>
    <a:clrScheme name="Deltares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ltares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19671</TotalTime>
  <Words>455</Words>
  <Application>Microsoft Office PowerPoint</Application>
  <PresentationFormat>On-screen Show (4:3)</PresentationFormat>
  <Paragraphs>132</Paragraphs>
  <Slides>22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3_Office Theme</vt:lpstr>
      <vt:lpstr>5_Office Theme</vt:lpstr>
      <vt:lpstr>1_Deltares template 2010</vt:lpstr>
      <vt:lpstr>2_Deltares template 2010</vt:lpstr>
      <vt:lpstr>9_Office Theme</vt:lpstr>
      <vt:lpstr>1_Office Theme</vt:lpstr>
      <vt:lpstr>10_Office Theme</vt:lpstr>
      <vt:lpstr>1_Tema de Office</vt:lpstr>
      <vt:lpstr>Vertikale referentie en getijreductie buiten Nederland</vt:lpstr>
      <vt:lpstr>Outline</vt:lpstr>
      <vt:lpstr>PowerPoint Presentation</vt:lpstr>
      <vt:lpstr>Grid in DELFT3D-FM</vt:lpstr>
      <vt:lpstr>Grid in DELFT3D-FM</vt:lpstr>
      <vt:lpstr>PowerPoint Presentation</vt:lpstr>
      <vt:lpstr>Operational forecasts 4x per day</vt:lpstr>
      <vt:lpstr>A global LAT</vt:lpstr>
      <vt:lpstr>LAT worldwide</vt:lpstr>
      <vt:lpstr>Increased grid resolution</vt:lpstr>
      <vt:lpstr>IT dissipation-  Results</vt:lpstr>
      <vt:lpstr>Radiational tides</vt:lpstr>
      <vt:lpstr>Radiational tides</vt:lpstr>
      <vt:lpstr>The GTSMv3.0 performance – tides</vt:lpstr>
      <vt:lpstr>Tide corrections</vt:lpstr>
      <vt:lpstr>PowerPoint Presentation</vt:lpstr>
      <vt:lpstr>Coastline validation with satellite data</vt:lpstr>
      <vt:lpstr>Water occurrence to coastline</vt:lpstr>
      <vt:lpstr>PowerPoint Presentation</vt:lpstr>
      <vt:lpstr>Mean Dynamic Topography</vt:lpstr>
      <vt:lpstr>GTSM MDT test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Simone De Kleermaeker</dc:creator>
  <cp:lastModifiedBy>Martin Verlaan</cp:lastModifiedBy>
  <cp:revision>343</cp:revision>
  <cp:lastPrinted>2015-09-05T15:59:02Z</cp:lastPrinted>
  <dcterms:created xsi:type="dcterms:W3CDTF">2010-02-09T11:00:11Z</dcterms:created>
  <dcterms:modified xsi:type="dcterms:W3CDTF">2018-06-28T10:55:27Z</dcterms:modified>
</cp:coreProperties>
</file>